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2B3C02B-8E70-4A4E-9CAD-42525AB5A99A}">
  <a:tblStyle styleId="{E2B3C02B-8E70-4A4E-9CAD-42525AB5A9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79b7fbc80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79b7fbc80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0e1f095e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0e1f095e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0e1f095e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20e1f095e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79b7fbc80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79b7fbc80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79b7fbc80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79b7fbc80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79b7fbc80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79b7fbc80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9b7fbc80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79b7fbc80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79b7fbc80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79b7fbc80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0e1f095e1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20e1f095e1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0e1f095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20e1f095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b8b60752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db8b60752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112e4adb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112e4adb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79b7fbc80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79b7fbc80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79b7fbc80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79b7fbc80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79b7fbc80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79b7fbc80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79b7fbc80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79b7fbc80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b8b60752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b8b60752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20e1f095e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20e1f095e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20e1f095e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20e1f095e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9b7fbc8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79b7fbc8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0e1f095e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0e1f095e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0e1f095e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20e1f095e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9b7fbc80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9b7fbc80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1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 rot="5400000">
            <a:off x="2874750" y="-1217399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4"/>
          <p:cNvSpPr txBox="1"/>
          <p:nvPr/>
        </p:nvSpPr>
        <p:spPr>
          <a:xfrm>
            <a:off x="3136197" y="-30456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 rot="5400000">
            <a:off x="1272750" y="-609571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tor Page">
  <p:cSld name="Separator Pa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NWU PPT Wide Opt 5_Separator.jpg" id="20" name="Google Shape;2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8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 2">
  <p:cSld name="Master 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WU PPT Wide Opt 5_Master 2.jpg" id="27" name="Google Shape;2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807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 3">
  <p:cSld name="Master 3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WU PPT Wide Opt 5_Master 3.jpg" id="33" name="Google Shape;3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807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10"/>
          <p:cNvSpPr txBox="1"/>
          <p:nvPr>
            <p:ph idx="3" type="body"/>
          </p:nvPr>
        </p:nvSpPr>
        <p:spPr>
          <a:xfrm>
            <a:off x="4645026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0"/>
          <p:cNvSpPr txBox="1"/>
          <p:nvPr>
            <p:ph idx="4" type="body"/>
          </p:nvPr>
        </p:nvSpPr>
        <p:spPr>
          <a:xfrm>
            <a:off x="4645026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WU PPT Wide Opt 5_Master 1.jp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2" cy="514807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0" Type="http://schemas.openxmlformats.org/officeDocument/2006/relationships/hyperlink" Target="https://seekingalpha.com/instablog/5366071-dave-dierking-cfa/5210721-etfs-101-basic-criteria-for-choosing-etf?utm_source=chatgpt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investopedia.com/articles/investing/040115/how-create-your-very-own-etf.asp?utm_source=chatgpt.com" TargetMode="External"/><Relationship Id="rId4" Type="http://schemas.openxmlformats.org/officeDocument/2006/relationships/hyperlink" Target="https://www.investopedia.com/articles/investing/040115/how-create-your-very-own-etf.asp?utm_source=chatgpt.com" TargetMode="External"/><Relationship Id="rId9" Type="http://schemas.openxmlformats.org/officeDocument/2006/relationships/hyperlink" Target="https://seekingalpha.com/instablog/5366071-dave-dierking-cfa/5210721-etfs-101-basic-criteria-for-choosing-etf?utm_source=chatgpt.com" TargetMode="External"/><Relationship Id="rId5" Type="http://schemas.openxmlformats.org/officeDocument/2006/relationships/hyperlink" Target="https://www.sciencedirect.com/science/article/abs/pii/S1042443118303093?utm_source=chatgpt.com" TargetMode="External"/><Relationship Id="rId6" Type="http://schemas.openxmlformats.org/officeDocument/2006/relationships/hyperlink" Target="https://www.sciencedirect.com/science/article/abs/pii/S1042443118303093?utm_source=chatgpt.com" TargetMode="External"/><Relationship Id="rId7" Type="http://schemas.openxmlformats.org/officeDocument/2006/relationships/hyperlink" Target="https://github.com/alpacahq/Momentum-Trading-Example?utm_source=chatgpt.com" TargetMode="External"/><Relationship Id="rId8" Type="http://schemas.openxmlformats.org/officeDocument/2006/relationships/hyperlink" Target="https://github.com/alpacahq/Momentum-Trading-Example?utm_source=chatgpt.com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hansen-han/alpaca_sentiment_trader?utm_source=chatgpt.com" TargetMode="External"/><Relationship Id="rId4" Type="http://schemas.openxmlformats.org/officeDocument/2006/relationships/hyperlink" Target="https://github.com/hansen-han/alpaca_sentiment_trader?utm_source=chatgpt.com" TargetMode="External"/><Relationship Id="rId5" Type="http://schemas.openxmlformats.org/officeDocument/2006/relationships/hyperlink" Target="https://www.invesco.com/qqq-etf/en/about.html?utm_source=chatgpt.com" TargetMode="External"/><Relationship Id="rId6" Type="http://schemas.openxmlformats.org/officeDocument/2006/relationships/hyperlink" Target="https://www.invesco.com/qqq-etf/en/about.html?utm_source=chatgpt.com" TargetMode="External"/></Relationships>
</file>

<file path=ppt/slides/_rels/slide22.xml.rels><?xml version="1.0" encoding="UTF-8" standalone="yes"?><Relationships xmlns="http://schemas.openxmlformats.org/package/2006/relationships"><Relationship Id="rId10" Type="http://schemas.openxmlformats.org/officeDocument/2006/relationships/hyperlink" Target="https://realtrading.com/trading-blog/start-profitable-trading-floor-2/?utm_source=chatgpt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en.wikipedia.org/wiki/Modern_portfolio_theory?utm_source=chatgpt.com" TargetMode="External"/><Relationship Id="rId4" Type="http://schemas.openxmlformats.org/officeDocument/2006/relationships/hyperlink" Target="https://en.wikipedia.org/wiki/Modern_portfolio_theory?utm_source=chatgpt.com" TargetMode="External"/><Relationship Id="rId9" Type="http://schemas.openxmlformats.org/officeDocument/2006/relationships/hyperlink" Target="https://realtrading.com/trading-blog/start-profitable-trading-floor-2/?utm_source=chatgpt.com" TargetMode="External"/><Relationship Id="rId5" Type="http://schemas.openxmlformats.org/officeDocument/2006/relationships/hyperlink" Target="https://doi.org/10.1016/j.jom.2025.05.004?utm_source=chatgpt.com" TargetMode="External"/><Relationship Id="rId6" Type="http://schemas.openxmlformats.org/officeDocument/2006/relationships/hyperlink" Target="https://doi.org/10.1016/j.jom.2025.05.004?utm_source=chatgpt.com" TargetMode="External"/><Relationship Id="rId7" Type="http://schemas.openxmlformats.org/officeDocument/2006/relationships/hyperlink" Target="https://github.com/RaghavsScarletSplendour/MonteCarloSimStockPrices?utm_source=chatgpt.com" TargetMode="External"/><Relationship Id="rId8" Type="http://schemas.openxmlformats.org/officeDocument/2006/relationships/hyperlink" Target="https://github.com/RaghavsScarletSplendour/MonteCarloSimStockPrices?utm_source=chatgpt.com" TargetMode="External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investopedia.com/ask/answers/difference-between-fundamental-and-technical-analysis/?utm_source=chatgpt.com" TargetMode="External"/><Relationship Id="rId10" Type="http://schemas.openxmlformats.org/officeDocument/2006/relationships/hyperlink" Target="https://github.com/shirosaidev/stocksight?utm_source=chatgpt.com" TargetMode="External"/><Relationship Id="rId12" Type="http://schemas.openxmlformats.org/officeDocument/2006/relationships/hyperlink" Target="https://www.investopedia.com/ask/answers/difference-between-fundamental-and-technical-analysis/?utm_source=chatgpt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MishaShapo/Monte_Carlo_Stocks/blob/master/Simulating_Stock_Prices_with_Monte_Carlo_Methods.ipynb?utm_source=chatgpt.com" TargetMode="External"/><Relationship Id="rId4" Type="http://schemas.openxmlformats.org/officeDocument/2006/relationships/hyperlink" Target="https://github.com/MishaShapo/Monte_Carlo_Stocks/blob/master/Simulating_Stock_Prices_with_Monte_Carlo_Methods.ipynb?utm_source=chatgpt.com" TargetMode="External"/><Relationship Id="rId9" Type="http://schemas.openxmlformats.org/officeDocument/2006/relationships/hyperlink" Target="https://github.com/shirosaidev/stocksight?utm_source=chatgpt.com" TargetMode="External"/><Relationship Id="rId5" Type="http://schemas.openxmlformats.org/officeDocument/2006/relationships/hyperlink" Target="https://www.youtube.com/watch?v=6-dhdMDiYWQ&amp;utm_source=chatgpt.com" TargetMode="External"/><Relationship Id="rId6" Type="http://schemas.openxmlformats.org/officeDocument/2006/relationships/hyperlink" Target="https://www.youtube.com/watch?v=6-dhdMDiYWQ&amp;utm_source=chatgpt.com" TargetMode="External"/><Relationship Id="rId7" Type="http://schemas.openxmlformats.org/officeDocument/2006/relationships/hyperlink" Target="https://www.youtube.com/playlist?list=PLvcbYUQ5t0UHdm6bNx3Rnj1fdpt9sGNsm&amp;utm_source=chatgpt.com" TargetMode="External"/><Relationship Id="rId8" Type="http://schemas.openxmlformats.org/officeDocument/2006/relationships/hyperlink" Target="https://www.youtube.com/playlist?list=PLvcbYUQ5t0UHdm6bNx3Rnj1fdpt9sGNsm&amp;utm_source=chatgpt.com" TargetMode="External"/></Relationships>
</file>

<file path=ppt/slides/_rels/slide24.xml.rels><?xml version="1.0" encoding="UTF-8" standalone="yes"?><Relationships xmlns="http://schemas.openxmlformats.org/package/2006/relationships"><Relationship Id="rId10" Type="http://schemas.openxmlformats.org/officeDocument/2006/relationships/hyperlink" Target="https://github.com/Sam120204/Stock_Trading_Reddit?utm_source=chatgpt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sec.gov/Archives/edgar/data/1137360/000113736025000087/vanecksocialsentimentetfbu.htm?utm_source=chatgpt.com" TargetMode="External"/><Relationship Id="rId4" Type="http://schemas.openxmlformats.org/officeDocument/2006/relationships/hyperlink" Target="https://www.sec.gov/Archives/edgar/data/1137360/000113736025000087/vanecksocialsentimentetfbu.htm?utm_source=chatgpt.com" TargetMode="External"/><Relationship Id="rId9" Type="http://schemas.openxmlformats.org/officeDocument/2006/relationships/hyperlink" Target="https://github.com/Sam120204/Stock_Trading_Reddit?utm_source=chatgpt.com" TargetMode="External"/><Relationship Id="rId5" Type="http://schemas.openxmlformats.org/officeDocument/2006/relationships/hyperlink" Target="https://www.vaneck.com/us/en/investments/social-sentiment-etf-buzz/?utm_source=chatgpt.com" TargetMode="External"/><Relationship Id="rId6" Type="http://schemas.openxmlformats.org/officeDocument/2006/relationships/hyperlink" Target="https://www.vaneck.com/us/en/investments/social-sentiment-etf-buzz/?utm_source=chatgpt.com" TargetMode="External"/><Relationship Id="rId7" Type="http://schemas.openxmlformats.org/officeDocument/2006/relationships/hyperlink" Target="https://www.wired.com/story/defi-gamestop-memes-doge-musk/?utm_source=chatgpt.com" TargetMode="External"/><Relationship Id="rId8" Type="http://schemas.openxmlformats.org/officeDocument/2006/relationships/hyperlink" Target="https://www.wired.com/story/defi-gamestop-memes-doge-musk/?utm_source=chatgpt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companiesmarketcap.com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ctrTitle"/>
          </p:nvPr>
        </p:nvSpPr>
        <p:spPr>
          <a:xfrm>
            <a:off x="311708" y="248750"/>
            <a:ext cx="8520600" cy="2052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Sentiment-Flex (SF) Fund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311700" y="2400825"/>
            <a:ext cx="8520600" cy="233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Ethan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Vanlerberghe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MSDS 451: Financial Engineering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Professor Miller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August 31,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Investment Methods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332650" y="716575"/>
            <a:ext cx="8299200" cy="49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 Contd.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finally tests itself against the 20% test set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then plotted to visualize performance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Compared to benchmark (S&amp;P 500, ^GSPC)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also provides key performance indicators of the fund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Alpha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Beta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Sharpe Ratio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26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/>
        </p:nvSpPr>
        <p:spPr>
          <a:xfrm>
            <a:off x="3004550" y="4070450"/>
            <a:ext cx="34266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𝛼 </a:t>
            </a:r>
            <a:r>
              <a:rPr lang="en" sz="3200"/>
              <a:t>𝛽</a:t>
            </a:r>
            <a:endParaRPr sz="3200"/>
          </a:p>
          <a:p>
            <a:pPr indent="0" lvl="0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Description of Securities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332650" y="716575"/>
            <a:ext cx="8299200" cy="3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SF Fund focuses on the Top 10 highly valued assets traded on the NYSE by Market Capitalization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Selected to ensure sufficient discussion in Social Media feeds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top 10 assets are then passed into the SF model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model evaluates these top 10 asset’s mentions in Social Media posts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following periods, SF reevaluates the top 10 assets, and exchanges assets if </a:t>
            </a: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necessary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allows for maintained exposure to the most widely-discussed assets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7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325" y="3125050"/>
            <a:ext cx="1889850" cy="188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Performance Evaluation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332650" y="716575"/>
            <a:ext cx="8299200" cy="20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has demonstrated success when backtested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 returns beat the benchmark (S&amp;P 500 ^GSPC)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Indicates beating the market by 0.96%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93" name="Google Shape;193;p28"/>
          <p:cNvGraphicFramePr/>
          <p:nvPr/>
        </p:nvGraphicFramePr>
        <p:xfrm>
          <a:off x="1600200" y="299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{E2B3C02B-8E70-4A4E-9CAD-42525AB5A99A}</a:tableStyleId>
              </a:tblPr>
              <a:tblGrid>
                <a:gridCol w="1981200"/>
                <a:gridCol w="1981200"/>
                <a:gridCol w="198120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Metric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SF Fund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Benchmark (S&amp;P 500)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Return (20% Timeframe)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12.48%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11.52%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Sharpe Ratio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1.3868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0.3417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Alpha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0.0008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Beta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0.0390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194" name="Google Shape;194;p28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Performance Evaluation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332650" y="716575"/>
            <a:ext cx="8299200" cy="20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has demonstrated success when backtested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Sharpe ratio indicates success when compared to risk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Indicates beating the market by 1.0451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01" name="Google Shape;201;p29"/>
          <p:cNvGraphicFramePr/>
          <p:nvPr/>
        </p:nvGraphicFramePr>
        <p:xfrm>
          <a:off x="1510450" y="348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{E2B3C02B-8E70-4A4E-9CAD-42525AB5A99A}</a:tableStyleId>
              </a:tblPr>
              <a:tblGrid>
                <a:gridCol w="1981200"/>
                <a:gridCol w="1981200"/>
                <a:gridCol w="198120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Metric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SF Fund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Benchmark (S&amp;P 500)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Return (20% Timeframe)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12.48%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11.52%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Sharpe Ratio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1.3868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0.3417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Alpha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0.0008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Beta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0.0390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9748" y="2229538"/>
            <a:ext cx="1544500" cy="1160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 title="ChatGPT Image Aug 29, 2025, 03_22_16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Performance Evaluation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332650" y="716575"/>
            <a:ext cx="8299200" cy="20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Alpha value indicates s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uccess when backtested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Alpha ratio indicates performance over the benchmark (S&amp;P 500 ^GSPC)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10" name="Google Shape;210;p30"/>
          <p:cNvGraphicFramePr/>
          <p:nvPr/>
        </p:nvGraphicFramePr>
        <p:xfrm>
          <a:off x="1510450" y="348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{E2B3C02B-8E70-4A4E-9CAD-42525AB5A99A}</a:tableStyleId>
              </a:tblPr>
              <a:tblGrid>
                <a:gridCol w="1981200"/>
                <a:gridCol w="1981200"/>
                <a:gridCol w="198120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Metric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SF Fund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Benchmark (S&amp;P 500)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Return (20% Timeframe)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12.48%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11.52%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Sharpe Ratio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1.3868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0.3417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Alpha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0.0008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Beta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0.0390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211" name="Google Shape;211;p30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938" y="2370925"/>
            <a:ext cx="1540624" cy="10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Performance Evaluation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332650" y="716575"/>
            <a:ext cx="8299200" cy="20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value indicates success when backtested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Beta ratio indicates lower volatility than the benchmark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19" name="Google Shape;219;p31"/>
          <p:cNvGraphicFramePr/>
          <p:nvPr/>
        </p:nvGraphicFramePr>
        <p:xfrm>
          <a:off x="1510450" y="348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{E2B3C02B-8E70-4A4E-9CAD-42525AB5A99A}</a:tableStyleId>
              </a:tblPr>
              <a:tblGrid>
                <a:gridCol w="1981200"/>
                <a:gridCol w="1981200"/>
                <a:gridCol w="198120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Metric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SF Fund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Benchmark (S&amp;P 500) Score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Return (20% Timeframe)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12.48%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11.52%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Sharpe Ratio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1.3868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0.3417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Alpha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0.0008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Beta (Relative)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0.0390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N/a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220" name="Google Shape;220;p31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88" y="2297400"/>
            <a:ext cx="1586513" cy="10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Management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Recommendation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332650" y="716575"/>
            <a:ext cx="82992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Overall, the SF model reflects outperformance of the S&amp;P 500 with lower volatility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Blue Chip, Large Cap focus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Unique approach to value appraisal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Backed with traditional value appraisals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Harnesses the power of Social Media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would take on the role of Chief Investment Officer (CIO)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 me to ensure that the fund is being ran as it was imagined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 me to manage risk management and ensure a safe deliverable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32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Management Recommendation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3"/>
          <p:cNvSpPr txBox="1"/>
          <p:nvPr/>
        </p:nvSpPr>
        <p:spPr>
          <a:xfrm>
            <a:off x="332650" y="716575"/>
            <a:ext cx="8299200" cy="3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Overall, I believe that the fund could see success in the marketplace, with a few conditions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fee structure should be re-evaluated to allow for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greater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income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overhead for capital for the fund needs to be kept low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official business plan, Go-to-market strategy, and market saturation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study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p33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7975" y="2808275"/>
            <a:ext cx="3248550" cy="182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Lessons Learned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332650" y="716575"/>
            <a:ext cx="82992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Improve accuracy by bringing in additional datasets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Sentiment analysis of crypto-related conversations on multiple Social Media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Threads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Facebook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using alternate accelerators besides straight CPU acceleration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model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building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time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 a model across more than 10 assets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34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>
            <p:ph type="title"/>
          </p:nvPr>
        </p:nvSpPr>
        <p:spPr>
          <a:xfrm>
            <a:off x="0" y="1979810"/>
            <a:ext cx="9144000" cy="2054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49" name="Google Shape;249;p35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063" y="189875"/>
            <a:ext cx="2381875" cy="23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423450" y="0"/>
            <a:ext cx="2080500" cy="978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Agenda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423450" y="978300"/>
            <a:ext cx="8297100" cy="41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Hello and welcome! In this meeting, we will cover: 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 Introduction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Literature Review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 Investment Philosophy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Investment Methods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Description of Securities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Performance Evaluation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Management 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8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Appendix 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4377450" y="177825"/>
            <a:ext cx="43095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Abraham, Stephan A. “How to Create Your Own ETF.”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Investopedia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April 1, 2015.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https://www.investopedia.com/articles/investing/040115/how-create-your-very-own-etf.asp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Adams, Douglas.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Hitchhiker’s Guide to the Galaxy.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Pan Books, 1979.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Alós-Ferrer, Carlos, and Federico Iriberri. “The Effect of Social Media on Financial Markets.”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Economic Behavior &amp; Organization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154 (2018): 292–312.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https://www.sciencedirect.com/science/article/abs/pii/S1042443118303093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AlpacaHQ.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Momentum Trading Example.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GitHub, 2023.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https://github.com/alpacahq/Momentum-Trading-Example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Dierking, Dave. “ETFs 101: My Basic Criteria for Choosing an ETF.”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Seeking Alpha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December 17, 2018.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https://seekingalpha.com/instablog/5366071-dave-dierking-cfa/5210721-etfs-101-basic-criteria-for-choosing-etf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Appendix 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4377450" y="177825"/>
            <a:ext cx="43095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Grinold, Richard C., and Ronald N. Kahn.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Active Portfolio Management: Quantitative Theory and Applications.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Probus, 1995.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Hansen-han. “alpaca_sentiment_trader.” GitHub,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https://github.com/hansen-han/alpaca_sentiment_trader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“Holdings &amp; Sector Allocations of Invesco QQQ.” Invesco.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https://www.invesco.com/qqq-etf/en/about.html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Koetsier, John. “Gen Z Dumping Google for TikTok, Instagram as Social Search Wins.”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Forbes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March 11, 2024. https://www.forbes.com/sites/johnkoetsier/2024/03/11/genz-dumping-google-for-tiktok-instagram-as-social-search-wins/.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Miller, Tom. “451 Feature Engineering: Programming Assignment 1.” 2025.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—. “Week 6 Term Project Checkpoint B.” Lecture, 2025.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Appendix C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8"/>
          <p:cNvSpPr txBox="1"/>
          <p:nvPr/>
        </p:nvSpPr>
        <p:spPr>
          <a:xfrm>
            <a:off x="4377450" y="177825"/>
            <a:ext cx="43095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“Modern Portfolio Theory.” Wikipedia. Wikimedia Foundation, July 29,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https://en.wikipedia.org/wiki/Modern_portfolio_theory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Quimbayo, C. A. Z. “Robust Bayesian Portfolio Optimization.”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Operations Management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https://doi.org/10.1016/j.jom.2025.05.004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Raghav. “MonteCarloSimStockPrices.” GitHub,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https://github.com/RaghavsScarletSplendour/MonteCarloSimStockPrices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 Trading™ Staff. “How to Start a Trading Office and Make It Profitable.”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 Trading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April 28, 2023.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https://realtrading.com/trading-blog/start-profitable-trading-floor-2/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Ross, Sheldon M.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Elementary Introduction to Mathematical Finance.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Cram101, 2016.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Appendix 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9"/>
          <p:cNvSpPr txBox="1"/>
          <p:nvPr/>
        </p:nvSpPr>
        <p:spPr>
          <a:xfrm>
            <a:off x="4377450" y="177825"/>
            <a:ext cx="43095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Shapo, Misha. “Simulating Stock Prices with Monte Carlo Methods.” GitHub,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https://github.com/MishaShapo/Monte_Carlo_Stocks/blob/master/Simulating_Stock_Prices_with_Monte_Carlo_Methods.ipynb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—. “Simulating Stock Prices with Monte Carlo Methods.” YouTube,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https://www.youtube.com/watch?v=6-dhdMDiYWQ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—. “Stock Trading Principles.” YouTube,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https://www.youtube.com/playlist?list=PLvcbYUQ5t0UHdm6bNx3Rnj1fdpt9sGNsm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Shirosaidev. “stocksight.” GitHub,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https://github.com/shirosaidev/stocksight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Thompson, Cedric. “Fundamental vs. Technical Analysis: What’s the Difference?”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Investopedia.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https://www.investopedia.com/ask/answers/difference-between-fundamental-and-technical-analysis/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Appendix 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40"/>
          <p:cNvSpPr txBox="1"/>
          <p:nvPr/>
        </p:nvSpPr>
        <p:spPr>
          <a:xfrm>
            <a:off x="4377450" y="177825"/>
            <a:ext cx="43095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VanEck. “$BUZZ Prospectus.”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SEC.gov.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https://www.sec.gov/Archives/edgar/data/1137360/000113736025000087/vanecksocialsentimentetfbu.htm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—. “Buzz – VanEck Social Sentiment ETF: Holdings &amp; Performance.” VanEck, June 2, 2023.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https://www.vaneck.com/us/en/investments/social-sentiment-etf-buzz/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Volpicelli, Gian M. “This Was the Year When Finance Jumped the Doge.”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Wired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December 29, 2021.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https://www.wired.com/story/defi-gamestop-memes-doge-musk/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Wilmott, Paul.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Frequently Asked Questions in Quantitative Finance.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Playaway Digital Audio, 2008.</a:t>
            </a:r>
            <a:b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Zhong, Sam. “Stock_Trading_Reddit.” GitHub repository, 2025.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https://github.com/Sam120204/Stock_Trading_Reddit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Fund Introduction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332650" y="921775"/>
            <a:ext cx="8299200" cy="25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Provide Shareholders value through a fund that harnesses the power of Social Media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unconventional approach to investment methodology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 this with technical analysis to decrease volatility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Created to showcase the power behind Social Media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for Generation Z investors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9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925" y="2571750"/>
            <a:ext cx="2523625" cy="25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Literature Review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332650" y="716575"/>
            <a:ext cx="82992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Substantial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research performed in this field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Hansen-Han, Shirosaidev, Shapo, ScarletSplendour, AlpacaHQ - All GitHub Sources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Foundations for SF are laid out in Modern Portfolio Theory (MPT)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Basic portfolio and algorithmic trading knowledge - Grinold &amp;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Khan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Ross, Wilmott, Miller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sentiment-based investing platforms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VanEck, Invesco - Cite how $BUZZ operates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20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5013" y="3259826"/>
            <a:ext cx="2954476" cy="166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General Investment Philosophy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332650" y="716575"/>
            <a:ext cx="8299200" cy="3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Reject Efficient Market Hypothesis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Growth-Centered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Momentum-based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10 assets on the NYSE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Market Capitalization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Provide Shareholders value through a fund that harnesses the power of Social Media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21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194" y="3693075"/>
            <a:ext cx="2340108" cy="7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Calibri"/>
                <a:ea typeface="Calibri"/>
                <a:cs typeface="Calibri"/>
                <a:sym typeface="Calibri"/>
              </a:rPr>
              <a:t>General Investment Philosophy (Contd.)</a:t>
            </a:r>
            <a:endParaRPr sz="4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332650" y="716575"/>
            <a:ext cx="8299200" cy="3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Consumer Sentiment Model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Collective Conviction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Significant majority of users leads to overall consumer sentiment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Informed decision making based on sentiment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Monitors across assets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2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6925" y="2837776"/>
            <a:ext cx="3870152" cy="217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Investment Methods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332650" y="716575"/>
            <a:ext cx="8299200" cy="42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the fund work?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selects the top 10 assets in the NYSE by Market Capitalization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Scrapes </a:t>
            </a:r>
            <a:r>
              <a:rPr lang="en" sz="1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CompaniesMarketCap.com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top 10 assets are passed into the AsyncPraw package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Allows for access to the Reddit API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250 reddit posts mentioning the ticker are pulled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Reddit posts are extracted from “WallStreetBets” SubReddit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reddit posts are then put through VADER Lexicon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Allows for sentiment analysis (Positive or negative)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2250" y="3962400"/>
            <a:ext cx="341947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 title="ChatGPT Image Aug 29, 2025, 03_22_16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Investment Methods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332650" y="716575"/>
            <a:ext cx="829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 Contd.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then attempts to simulate uncertainty in the market through Monte Carlo simulations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Predicts future closing prices for assets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Multivariate method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merges the sentiment modifiers as an additional column to the dataframe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begins to split this dataset into a test/train 80/20 split chronologically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24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525" y="3417750"/>
            <a:ext cx="2277450" cy="151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0" y="0"/>
            <a:ext cx="9144000" cy="77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Investment Methods (Contd.)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332650" y="716575"/>
            <a:ext cx="8299200" cy="4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 Contd.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then creates a flag to indicate predicted next day movement of the asset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1 -&gt; “Up” day (Increase in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value predicted)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0 -&gt; “Down” day (Decrease in value predicted)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then converted to trading signals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1 -&gt; “Long” (The model should long the asset)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2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-1 -&gt; “Short” (The model should short the asset)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2F2F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25" title="ChatGPT Image Aug 29, 2025, 03_22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975" y="3897475"/>
            <a:ext cx="1246026" cy="12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7427" y="3555392"/>
            <a:ext cx="2649651" cy="148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